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24"/>
  </p:notesMasterIdLst>
  <p:sldIdLst>
    <p:sldId id="257" r:id="rId3"/>
    <p:sldId id="260" r:id="rId4"/>
    <p:sldId id="261" r:id="rId5"/>
    <p:sldId id="262" r:id="rId6"/>
    <p:sldId id="263" r:id="rId7"/>
    <p:sldId id="264" r:id="rId8"/>
    <p:sldId id="268" r:id="rId9"/>
    <p:sldId id="271" r:id="rId10"/>
    <p:sldId id="270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69" r:id="rId23"/>
  </p:sldIdLst>
  <p:sldSz cx="9144000" cy="5143500" type="screen16x9"/>
  <p:notesSz cx="6858000" cy="9144000"/>
  <p:embeddedFontLst>
    <p:embeddedFont>
      <p:font typeface="Rubik Medium" panose="020B0604020202020204" charset="-79"/>
      <p:regular r:id="rId25"/>
      <p:bold r:id="rId26"/>
      <p:italic r:id="rId27"/>
      <p:boldItalic r:id="rId28"/>
    </p:embeddedFont>
    <p:embeddedFont>
      <p:font typeface="Roboto Mono" panose="020B0604020202020204" charset="0"/>
      <p:regular r:id="rId29"/>
      <p:bold r:id="rId30"/>
      <p:italic r:id="rId31"/>
      <p:boldItalic r:id="rId32"/>
    </p:embeddedFont>
    <p:embeddedFont>
      <p:font typeface="Rubik SemiBold" panose="020B0604020202020204" charset="-79"/>
      <p:regular r:id="rId33"/>
      <p:bold r:id="rId34"/>
      <p:italic r:id="rId35"/>
      <p:boldItalic r:id="rId36"/>
    </p:embeddedFont>
    <p:embeddedFont>
      <p:font typeface="Rubik" panose="020B0604020202020204" charset="-79"/>
      <p:regular r:id="rId37"/>
      <p:bold r:id="rId38"/>
      <p:italic r:id="rId39"/>
      <p:boldItalic r:id="rId40"/>
    </p:embeddedFont>
    <p:embeddedFont>
      <p:font typeface="Rubik Light" panose="020B0604020202020204" charset="-79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ulieta Speranza" initials="" lastIdx="1" clrIdx="0"/>
  <p:cmAuthor id="1" name="Laila Cugno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806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19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5.fntdata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7-21T14:30:13.851" idx="1">
    <p:pos x="171" y="112"/>
    <p:text>Aca poner el tema, y que se espera de la clase de hoy. E
Ejemplo: Entender el uso básico de tal libreria.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7867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94312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63552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81415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08825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67430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65444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14338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9093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4031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be6fb4552b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be6fb4552b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779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8f20da9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gc8f20da9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Agregar e mail al thank you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3e9edc595f_0_5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3e9edc595f_0_5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e9edc595f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e9edc595f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3e9edc595f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3e9edc595f_0_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9164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6116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14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14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hyperlink" Target="https://www.instagram.com/arbustait/" TargetMode="External"/><Relationship Id="rId18" Type="http://schemas.openxmlformats.org/officeDocument/2006/relationships/hyperlink" Target="http://www.arbusta.net" TargetMode="External"/><Relationship Id="rId3" Type="http://schemas.openxmlformats.org/officeDocument/2006/relationships/image" Target="../media/image20.png"/><Relationship Id="rId7" Type="http://schemas.openxmlformats.org/officeDocument/2006/relationships/hyperlink" Target="https://twitter.com/arbustaIT" TargetMode="External"/><Relationship Id="rId12" Type="http://schemas.openxmlformats.org/officeDocument/2006/relationships/image" Target="../media/image26.png"/><Relationship Id="rId17" Type="http://schemas.openxmlformats.org/officeDocument/2006/relationships/image" Target="../media/image29.png"/><Relationship Id="rId2" Type="http://schemas.openxmlformats.org/officeDocument/2006/relationships/notesSlide" Target="../notesSlides/notesSlide21.xml"/><Relationship Id="rId16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11" Type="http://schemas.openxmlformats.org/officeDocument/2006/relationships/hyperlink" Target="https://www.facebook.com/arbustait/" TargetMode="External"/><Relationship Id="rId5" Type="http://schemas.openxmlformats.org/officeDocument/2006/relationships/image" Target="../media/image22.png"/><Relationship Id="rId15" Type="http://schemas.openxmlformats.org/officeDocument/2006/relationships/hyperlink" Target="https://www.linkedin.com/company/arbusta/" TargetMode="External"/><Relationship Id="rId10" Type="http://schemas.openxmlformats.org/officeDocument/2006/relationships/image" Target="../media/image25.png"/><Relationship Id="rId4" Type="http://schemas.openxmlformats.org/officeDocument/2006/relationships/image" Target="../media/image21.jpg"/><Relationship Id="rId9" Type="http://schemas.openxmlformats.org/officeDocument/2006/relationships/hyperlink" Target="https://www.youtube.com/arbustait" TargetMode="External"/><Relationship Id="rId1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14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6"/>
          <p:cNvPicPr preferRelativeResize="0"/>
          <p:nvPr/>
        </p:nvPicPr>
        <p:blipFill rotWithShape="1">
          <a:blip r:embed="rId4">
            <a:alphaModFix/>
          </a:blip>
          <a:srcRect l="29420" t="13682" r="23685" b="41278"/>
          <a:stretch/>
        </p:blipFill>
        <p:spPr>
          <a:xfrm>
            <a:off x="4027297" y="1033150"/>
            <a:ext cx="1089400" cy="96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6"/>
          <p:cNvSpPr txBox="1"/>
          <p:nvPr/>
        </p:nvSpPr>
        <p:spPr>
          <a:xfrm>
            <a:off x="3144438" y="1999650"/>
            <a:ext cx="3962944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 dirty="0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SOMOS ARBUSTA |</a:t>
            </a:r>
            <a:endParaRPr sz="2500" dirty="0">
              <a:solidFill>
                <a:srgbClr val="FFFFFF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118" name="Google Shape;118;p26"/>
          <p:cNvPicPr preferRelativeResize="0"/>
          <p:nvPr/>
        </p:nvPicPr>
        <p:blipFill rotWithShape="1">
          <a:blip r:embed="rId5">
            <a:alphaModFix/>
          </a:blip>
          <a:srcRect b="50000"/>
          <a:stretch/>
        </p:blipFill>
        <p:spPr>
          <a:xfrm>
            <a:off x="0" y="2571750"/>
            <a:ext cx="91440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6"/>
          <p:cNvSpPr txBox="1"/>
          <p:nvPr/>
        </p:nvSpPr>
        <p:spPr>
          <a:xfrm>
            <a:off x="2733438" y="3190889"/>
            <a:ext cx="3677100" cy="923299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LÓGICA </a:t>
            </a:r>
            <a:r>
              <a:rPr lang="es-AR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 PROGRAMACIÓN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120" name="Google Shape;120;p26"/>
          <p:cNvPicPr preferRelativeResize="0"/>
          <p:nvPr/>
        </p:nvPicPr>
        <p:blipFill rotWithShape="1">
          <a:blip r:embed="rId6">
            <a:alphaModFix/>
          </a:blip>
          <a:srcRect l="25384" t="25700"/>
          <a:stretch/>
        </p:blipFill>
        <p:spPr>
          <a:xfrm>
            <a:off x="0" y="0"/>
            <a:ext cx="1159275" cy="122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6"/>
          <p:cNvPicPr preferRelativeResize="0"/>
          <p:nvPr/>
        </p:nvPicPr>
        <p:blipFill rotWithShape="1">
          <a:blip r:embed="rId6">
            <a:alphaModFix/>
          </a:blip>
          <a:srcRect l="3670" t="7045"/>
          <a:stretch/>
        </p:blipFill>
        <p:spPr>
          <a:xfrm>
            <a:off x="1809800" y="1644125"/>
            <a:ext cx="751425" cy="76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1073150" y="277698"/>
            <a:ext cx="59626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TIPOS DE DATOS</a:t>
            </a: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301748" y="796092"/>
            <a:ext cx="8254999" cy="3882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Este contenido son TIPOS DE DATOS más comunes que Podemos guardar son</a:t>
            </a:r>
            <a:r>
              <a:rPr lang="es-ES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:</a:t>
            </a:r>
          </a:p>
          <a:p>
            <a:endParaRPr lang="es-ES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(STRINGS = TEXTO)</a:t>
            </a:r>
          </a:p>
          <a:p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En este caso guardamos el nombre un libro.</a:t>
            </a:r>
          </a:p>
          <a:p>
            <a:r>
              <a:rPr lang="es-ES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let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libro = "La Potencia del Talento No Mirado";</a:t>
            </a:r>
          </a:p>
          <a:p>
            <a:endParaRPr lang="es-ES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Strings</a:t>
            </a:r>
            <a:r>
              <a:rPr lang="es-ES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(texto) y concatenación</a:t>
            </a:r>
          </a:p>
          <a:p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Yo soy una cadena de texto”.</a:t>
            </a:r>
          </a:p>
          <a:p>
            <a:endParaRPr lang="es-ES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Una 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cadena de texto es la unión de diferentes caracteres que funcionan como eslabones y al unirse forman una cadena o frase.</a:t>
            </a:r>
          </a:p>
          <a:p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En el caso del ejemplo cada uno de los elementos de esta frase es un </a:t>
            </a:r>
            <a:r>
              <a:rPr lang="es-ES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caracter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, cada letra y cada espacio al ser concatenado nos da un sentido lógico de valor que al traducirlo es un </a:t>
            </a:r>
            <a:r>
              <a:rPr lang="es-ES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string</a:t>
            </a:r>
            <a:endParaRPr lang="es-ES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endParaRPr lang="es-ES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Char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: es un </a:t>
            </a:r>
            <a:r>
              <a:rPr lang="es-ES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caracter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.</a:t>
            </a:r>
          </a:p>
          <a:p>
            <a:r>
              <a:rPr lang="es-ES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String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: es un conjunto de caracteres.</a:t>
            </a:r>
            <a:endParaRPr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6011043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1073150" y="277698"/>
            <a:ext cx="59626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TIPOS DE DATOS</a:t>
            </a: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301748" y="796092"/>
            <a:ext cx="8254999" cy="4282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1200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(</a:t>
            </a:r>
            <a:r>
              <a:rPr lang="es-ES" sz="12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NUMBER = NUMERO)</a:t>
            </a:r>
          </a:p>
          <a:p>
            <a:endParaRPr lang="es-ES" sz="1200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2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Un </a:t>
            </a:r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número (Pueden ser entero o decimal)</a:t>
            </a:r>
          </a:p>
          <a:p>
            <a:r>
              <a:rPr lang="es-ES" sz="12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let</a:t>
            </a:r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enteros = 2020;</a:t>
            </a:r>
          </a:p>
          <a:p>
            <a:r>
              <a:rPr lang="es-ES" sz="12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let</a:t>
            </a:r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decimales = 1.9872;</a:t>
            </a:r>
          </a:p>
          <a:p>
            <a:endParaRPr lang="es-ES" sz="1200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200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Números </a:t>
            </a:r>
            <a:r>
              <a:rPr lang="es-ES" sz="12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y operaciones matemáticas básicas</a:t>
            </a:r>
          </a:p>
          <a:p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Tipos de datos:</a:t>
            </a:r>
          </a:p>
          <a:p>
            <a:r>
              <a:rPr lang="es-ES" sz="12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Int</a:t>
            </a:r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: los enteros son los que no tienen decimales como por ejemplo el 3, 5, 10, 12</a:t>
            </a:r>
          </a:p>
          <a:p>
            <a:r>
              <a:rPr lang="es-ES" sz="12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Float</a:t>
            </a:r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: son lo contrario a los </a:t>
            </a:r>
            <a:r>
              <a:rPr lang="es-ES" sz="12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int</a:t>
            </a:r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más bien, tienen un número decimal como por ejemplo 2.4, 5.3…</a:t>
            </a:r>
          </a:p>
          <a:p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Short: manejan 2 </a:t>
            </a:r>
            <a:r>
              <a:rPr lang="es-ES" sz="12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byes</a:t>
            </a:r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.</a:t>
            </a:r>
          </a:p>
          <a:p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Long: manejan 8 bytes.</a:t>
            </a:r>
          </a:p>
          <a:p>
            <a:endParaRPr lang="es-ES" sz="1200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200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Operadores </a:t>
            </a:r>
            <a:r>
              <a:rPr lang="es-ES" sz="12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para operaciones matemáticas</a:t>
            </a:r>
          </a:p>
          <a:p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(+) Para realizar sumas</a:t>
            </a:r>
          </a:p>
          <a:p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(-) Para realizar restas</a:t>
            </a:r>
          </a:p>
          <a:p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(*) Para realizar multiplicaciones</a:t>
            </a:r>
          </a:p>
          <a:p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(/) Para realizar divisiones</a:t>
            </a:r>
          </a:p>
          <a:p>
            <a:endParaRPr lang="es-ES" sz="1200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2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💡💡</a:t>
            </a:r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Debemos tener cuidado con el tipo de dato y las operaciones porque podemos obtener resultados distintos. Debemos hacer una correcta conversión.</a:t>
            </a:r>
            <a:endParaRPr sz="12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684179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1073150" y="277698"/>
            <a:ext cx="59626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TIPOS DE DATOS</a:t>
            </a: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301748" y="1398765"/>
            <a:ext cx="8254999" cy="2804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1200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(</a:t>
            </a:r>
            <a:r>
              <a:rPr lang="es-ES" sz="12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NUMBER = NUMERO)</a:t>
            </a:r>
          </a:p>
          <a:p>
            <a:endParaRPr lang="es-ES" sz="1200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2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Operaciones matemáticas compuestas: paréntesis y orden de </a:t>
            </a:r>
            <a:r>
              <a:rPr lang="es-ES" sz="1200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evaluación</a:t>
            </a:r>
          </a:p>
          <a:p>
            <a:endParaRPr lang="es-ES" sz="1200" dirty="0">
              <a:solidFill>
                <a:srgbClr val="FF000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Las operaciones matemáticas compuestas son aquellas que contienen varias operaciones en una sola.</a:t>
            </a:r>
          </a:p>
          <a:p>
            <a:endParaRPr lang="es-ES" sz="1200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2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Para </a:t>
            </a:r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resolver este tipo de operaciones tenemos que tener en cuenta la jerarquía de las operaciones la cual sigue el siguiente orden de solución.</a:t>
            </a:r>
          </a:p>
          <a:p>
            <a:endParaRPr lang="es-ES" sz="1200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2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Paréntesis</a:t>
            </a:r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.</a:t>
            </a:r>
          </a:p>
          <a:p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Potencias y raíces.</a:t>
            </a:r>
          </a:p>
          <a:p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Multiplicación y división</a:t>
            </a:r>
          </a:p>
          <a:p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Sumas y restas.</a:t>
            </a:r>
            <a:endParaRPr sz="12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4100383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1073150" y="277698"/>
            <a:ext cx="59626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TIPOS DE DATOS</a:t>
            </a: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301748" y="996983"/>
            <a:ext cx="8254999" cy="3728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1200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BOOLEANS </a:t>
            </a:r>
            <a:r>
              <a:rPr lang="es-ES" sz="12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= </a:t>
            </a:r>
            <a:r>
              <a:rPr lang="es-ES" sz="1200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BOOLEANOS</a:t>
            </a:r>
          </a:p>
          <a:p>
            <a:endParaRPr lang="es-ES" sz="12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2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let</a:t>
            </a:r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</a:t>
            </a:r>
            <a:r>
              <a:rPr lang="es-ES" sz="12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libroDisponible</a:t>
            </a:r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= true</a:t>
            </a:r>
            <a:r>
              <a:rPr lang="es-ES" sz="12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;</a:t>
            </a:r>
          </a:p>
          <a:p>
            <a:endParaRPr lang="es-ES" sz="12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2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True y false: booleanos y tablas de la verdad</a:t>
            </a:r>
          </a:p>
          <a:p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Estos datos hacen referencia a lógica. Nos darán un resultado de verdadero o falso de acuerdo a su valor.</a:t>
            </a:r>
          </a:p>
          <a:p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⠀</a:t>
            </a:r>
          </a:p>
          <a:p>
            <a:r>
              <a:rPr lang="es-ES" sz="12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Los </a:t>
            </a:r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usaremos cuando vayamos a crear funciones, condiciones y estemos llevando nuestra lógica un escalón más arriba, pues son quienes definirán si algo está sucediendo o definitivamente no está pasando.</a:t>
            </a:r>
          </a:p>
          <a:p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⠀</a:t>
            </a:r>
          </a:p>
          <a:p>
            <a:r>
              <a:rPr lang="es-ES" sz="12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Tablas de verdad: </a:t>
            </a:r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Son las tablas que nos indican el resultado de acuerdo a la conexión que hagamos entre ellas.</a:t>
            </a:r>
          </a:p>
          <a:p>
            <a:endParaRPr lang="es-ES" sz="1200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200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Composición</a:t>
            </a:r>
            <a:endParaRPr lang="es-ES" sz="1200" dirty="0">
              <a:solidFill>
                <a:srgbClr val="FF000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2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Dado por dos proposiciones en este orden. Son cada uno de los valores que vamos a combinar para que nos den un resultado. El resultado será lo que la conectiva lógica defina entre cada uno de ellos.</a:t>
            </a:r>
            <a:endParaRPr sz="12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41143629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1073150" y="277698"/>
            <a:ext cx="59626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TIPOS DE DATOS</a:t>
            </a: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301748" y="996983"/>
            <a:ext cx="8254999" cy="3974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1200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(</a:t>
            </a:r>
            <a:r>
              <a:rPr lang="es-ES" sz="12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ARRAY = ARREGLO / MATRIZ</a:t>
            </a:r>
            <a:r>
              <a:rPr lang="es-ES" sz="1200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)</a:t>
            </a:r>
          </a:p>
          <a:p>
            <a:endParaRPr lang="es-ES" sz="1200" dirty="0">
              <a:solidFill>
                <a:srgbClr val="FF000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Una lista puede contener varios datos de diferente tipo</a:t>
            </a:r>
          </a:p>
          <a:p>
            <a:endParaRPr lang="es-ES" sz="1100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Pueden </a:t>
            </a:r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contener: </a:t>
            </a:r>
            <a:r>
              <a:rPr lang="es-ES" sz="11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strings</a:t>
            </a:r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, </a:t>
            </a:r>
            <a:r>
              <a:rPr lang="es-ES" sz="11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numbers</a:t>
            </a:r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, </a:t>
            </a:r>
            <a:r>
              <a:rPr lang="es-ES" sz="11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booleans</a:t>
            </a:r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u otro </a:t>
            </a:r>
            <a:r>
              <a:rPr lang="es-ES" sz="11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array</a:t>
            </a:r>
            <a:endParaRPr lang="es-ES" sz="11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let</a:t>
            </a:r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fundadores = ["Paula </a:t>
            </a:r>
            <a:r>
              <a:rPr lang="es-ES" sz="11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Cardenau</a:t>
            </a:r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", "Emiliano </a:t>
            </a:r>
            <a:r>
              <a:rPr lang="es-ES" sz="11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Fazio</a:t>
            </a:r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”, Federico Seineldin",3, true, ["Otro </a:t>
            </a:r>
            <a:r>
              <a:rPr lang="es-ES" sz="11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Array</a:t>
            </a:r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"]]</a:t>
            </a:r>
          </a:p>
          <a:p>
            <a:endParaRPr lang="es-ES" sz="1100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dirty="0" err="1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Arrays</a:t>
            </a:r>
            <a:r>
              <a:rPr lang="es-ES" sz="1100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</a:t>
            </a:r>
            <a:r>
              <a:rPr lang="es-ES" sz="11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y funciones sobre </a:t>
            </a:r>
            <a:r>
              <a:rPr lang="es-ES" sz="1100" dirty="0" err="1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arrays</a:t>
            </a:r>
            <a:endParaRPr lang="es-ES" sz="1100" dirty="0">
              <a:solidFill>
                <a:srgbClr val="FF000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endParaRPr lang="es-ES" sz="1100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Qué </a:t>
            </a:r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son los </a:t>
            </a:r>
            <a:r>
              <a:rPr lang="es-ES" sz="11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arrays</a:t>
            </a:r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?</a:t>
            </a:r>
          </a:p>
          <a:p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Son un conjunto de elementos del mismo tipo ordenados en fila.</a:t>
            </a:r>
          </a:p>
          <a:p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Su primera posición (</a:t>
            </a:r>
            <a:r>
              <a:rPr lang="es-ES" sz="11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index</a:t>
            </a:r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) será siempre 0.</a:t>
            </a:r>
          </a:p>
          <a:p>
            <a:endParaRPr lang="es-ES" sz="1100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También </a:t>
            </a:r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puedes almacenar números, caracteres y </a:t>
            </a:r>
            <a:r>
              <a:rPr lang="es-ES" sz="11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strings</a:t>
            </a:r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.</a:t>
            </a:r>
          </a:p>
          <a:p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Su tamaño puede variar.</a:t>
            </a:r>
          </a:p>
          <a:p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Puedes ordenarlo de la forma que tú lo requieras.</a:t>
            </a:r>
          </a:p>
          <a:p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Puedes recorrerlo. Es decir, podemos pasar uno a uno sobre cada una de sus posiciones y operarlas.</a:t>
            </a:r>
          </a:p>
          <a:p>
            <a:endParaRPr lang="es-ES" sz="1100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Puedes </a:t>
            </a:r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acceder a una posición específica.</a:t>
            </a:r>
          </a:p>
          <a:p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También podemos guardar este tipo de dato que puede ser Verdadero (true) o Falso (false):</a:t>
            </a:r>
          </a:p>
        </p:txBody>
      </p:sp>
    </p:spTree>
    <p:extLst>
      <p:ext uri="{BB962C8B-B14F-4D97-AF65-F5344CB8AC3E}">
        <p14:creationId xmlns:p14="http://schemas.microsoft.com/office/powerpoint/2010/main" val="20476622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0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418868" y="152580"/>
            <a:ext cx="67211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ES" sz="20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FUNCIONES</a:t>
            </a:r>
            <a:r>
              <a:rPr lang="es" sz="28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77;p33"/>
          <p:cNvSpPr txBox="1"/>
          <p:nvPr/>
        </p:nvSpPr>
        <p:spPr>
          <a:xfrm>
            <a:off x="416169" y="954134"/>
            <a:ext cx="8253045" cy="3345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s-ES" sz="11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Las funciones son muy importantes ya que aquí pondremos toda nuestra lógica de programación.</a:t>
            </a:r>
          </a:p>
          <a:p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Son utilizadas para ingresemos datos, los procesemos y los saquemos, todo lo que entra va a salir, pero de una forma diferente</a:t>
            </a:r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ES" sz="12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Realizamos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un conjunto de instrucciones que realizan tareas o calculan un valor, pero para que un procedimiento califique como función, debe tomar alguna entrada y devolver una salida donde hay alguna relación obvia entre la entrada y la salida. Para usar una función, debes definirla en algún lugar del ámbito desde el que deseas llamar</a:t>
            </a:r>
          </a:p>
          <a:p>
            <a:endParaRPr lang="es-ES" sz="1200" b="1" dirty="0" smtClean="0">
              <a:solidFill>
                <a:srgbClr val="FF0000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b="1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Por </a:t>
            </a:r>
            <a:r>
              <a:rPr lang="es-ES" sz="1200" b="1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ejemplo: Podemos crear una función que se llame sumar en la que vamos a ingresar dos números (dos datos) y de resultado vamos a dar la suma</a:t>
            </a:r>
          </a:p>
          <a:p>
            <a:endParaRPr lang="es-ES" sz="12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err="1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function</a:t>
            </a:r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sumar (</a:t>
            </a:r>
            <a:r>
              <a:rPr lang="es-ES" sz="12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a,b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){</a:t>
            </a:r>
          </a:p>
          <a:p>
            <a:r>
              <a:rPr lang="es-ES" sz="12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return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a + b;</a:t>
            </a:r>
          </a:p>
          <a:p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}</a:t>
            </a:r>
          </a:p>
          <a:p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sumar (6+6); // 12</a:t>
            </a:r>
            <a:endParaRPr lang="es-ES" sz="12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30598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0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418868" y="152580"/>
            <a:ext cx="67211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ES" sz="20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CONDICIONALES</a:t>
            </a:r>
            <a:r>
              <a:rPr lang="es" sz="28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77;p33"/>
          <p:cNvSpPr txBox="1"/>
          <p:nvPr/>
        </p:nvSpPr>
        <p:spPr>
          <a:xfrm>
            <a:off x="416169" y="677664"/>
            <a:ext cx="8253045" cy="3621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s-ES" sz="11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Las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«instrucciones condicionales» se usan para </a:t>
            </a:r>
            <a:endParaRPr lang="es-ES" sz="12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realizar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las diferentes acciones según una </a:t>
            </a:r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condición</a:t>
            </a:r>
          </a:p>
          <a:p>
            <a:endParaRPr lang="es-ES" sz="12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err="1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If</a:t>
            </a:r>
            <a:r>
              <a:rPr lang="es-ES" sz="12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 y </a:t>
            </a:r>
            <a:r>
              <a:rPr lang="es-ES" sz="1200" dirty="0" err="1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Else</a:t>
            </a:r>
            <a:r>
              <a:rPr lang="es-ES" sz="12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: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condicionales y comparaciones </a:t>
            </a:r>
            <a:endParaRPr lang="es-ES" sz="12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para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proteger tus algoritmos</a:t>
            </a:r>
          </a:p>
          <a:p>
            <a:endParaRPr lang="es-ES" sz="12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Estructuras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 control:</a:t>
            </a:r>
          </a:p>
          <a:p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Herramientas sobre las cuales se </a:t>
            </a:r>
            <a:endParaRPr lang="es-ES" sz="12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construye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un algoritmo. </a:t>
            </a:r>
            <a:endParaRPr lang="es-ES" sz="12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Nos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ayudan a construir el flujo de nuestras tareas</a:t>
            </a:r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ES" sz="12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If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/</a:t>
            </a:r>
            <a:r>
              <a:rPr lang="es-ES" sz="12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Else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:</a:t>
            </a:r>
          </a:p>
          <a:p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Si se cumple determinada condición se ejecuta </a:t>
            </a:r>
            <a:endParaRPr lang="es-ES" sz="12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acción/código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anidada en el </a:t>
            </a:r>
            <a:r>
              <a:rPr lang="es-ES" sz="12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if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, si no es así </a:t>
            </a:r>
            <a:endParaRPr lang="es-ES" sz="12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se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ejecutará la anidada en el </a:t>
            </a:r>
            <a:r>
              <a:rPr lang="es-ES" sz="12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else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 </a:t>
            </a:r>
            <a:endParaRPr lang="es-ES" sz="12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Esta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 muy usada para validar información</a:t>
            </a:r>
            <a:endParaRPr lang="es-ES" sz="12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80376" y="677664"/>
            <a:ext cx="3297338" cy="354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2992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0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418868" y="152580"/>
            <a:ext cx="67211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ES" sz="20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CONDICIONALES</a:t>
            </a:r>
            <a:r>
              <a:rPr lang="es" sz="28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77;p33"/>
          <p:cNvSpPr txBox="1"/>
          <p:nvPr/>
        </p:nvSpPr>
        <p:spPr>
          <a:xfrm>
            <a:off x="416169" y="677664"/>
            <a:ext cx="8253045" cy="3621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b="1" dirty="0" err="1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If</a:t>
            </a:r>
            <a:r>
              <a:rPr lang="es-ES" b="1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 y </a:t>
            </a:r>
            <a:r>
              <a:rPr lang="es-ES" b="1" dirty="0" err="1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Else</a:t>
            </a:r>
            <a:r>
              <a:rPr lang="es-ES" b="1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:</a:t>
            </a:r>
            <a:endParaRPr lang="es-ES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Por ejemplo: Programar para verificar, si una persona es mayor de edad tenga autorización a ingresar el sitio, de lo contrario </a:t>
            </a:r>
            <a:r>
              <a:rPr lang="es-ES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No</a:t>
            </a:r>
          </a:p>
          <a:p>
            <a:endParaRPr lang="es-ES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if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(edad&gt;=18){</a:t>
            </a:r>
          </a:p>
          <a:p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autorizar ();</a:t>
            </a:r>
          </a:p>
          <a:p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}</a:t>
            </a:r>
            <a:r>
              <a:rPr lang="es-ES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else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{</a:t>
            </a:r>
          </a:p>
          <a:p>
            <a:r>
              <a:rPr lang="es-ES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noAutorizar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();</a:t>
            </a:r>
          </a:p>
          <a:p>
            <a:r>
              <a:rPr lang="es-ES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};</a:t>
            </a:r>
          </a:p>
          <a:p>
            <a:endParaRPr lang="es-ES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Podemos hacer más comparaciones, por ejemplo</a:t>
            </a:r>
            <a:r>
              <a:rPr lang="es-ES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ES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if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(color === "verde") {</a:t>
            </a:r>
          </a:p>
          <a:p>
            <a:r>
              <a:rPr lang="es-ES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dibujarCirculo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();</a:t>
            </a:r>
          </a:p>
          <a:p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}</a:t>
            </a:r>
            <a:r>
              <a:rPr lang="es-ES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else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if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(color === "amarillo") {</a:t>
            </a:r>
          </a:p>
          <a:p>
            <a:r>
              <a:rPr lang="es-ES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dibujarCuadrado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();</a:t>
            </a:r>
          </a:p>
          <a:p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}</a:t>
            </a:r>
            <a:r>
              <a:rPr lang="es-ES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else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{</a:t>
            </a:r>
          </a:p>
          <a:p>
            <a:r>
              <a:rPr lang="es-ES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dibujarTriangulo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();</a:t>
            </a:r>
          </a:p>
          <a:p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}</a:t>
            </a:r>
            <a:endParaRPr lang="es-ES" sz="12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5837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0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418868" y="152580"/>
            <a:ext cx="67211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ES" sz="20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CONDICIONALES</a:t>
            </a:r>
            <a:r>
              <a:rPr lang="es" sz="28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77;p33"/>
          <p:cNvSpPr txBox="1"/>
          <p:nvPr/>
        </p:nvSpPr>
        <p:spPr>
          <a:xfrm>
            <a:off x="418868" y="684854"/>
            <a:ext cx="8253045" cy="3621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b="1" dirty="0" err="1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Switch</a:t>
            </a:r>
            <a:r>
              <a:rPr lang="es-ES" b="1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b="1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y Case: condicionales en forma de casos</a:t>
            </a:r>
          </a:p>
          <a:p>
            <a:endParaRPr lang="es-ES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Qué </a:t>
            </a:r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 </a:t>
            </a:r>
            <a:r>
              <a:rPr lang="es-ES" b="1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Switch</a:t>
            </a:r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y Case</a:t>
            </a:r>
          </a:p>
          <a:p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 una estructura de control, que nos permite evaluar múltiples casos que puede llegar a cumplir una variable y realizar una acción en esa situación.</a:t>
            </a:r>
          </a:p>
          <a:p>
            <a:endParaRPr lang="es-ES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Estructura </a:t>
            </a:r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del condicional </a:t>
            </a:r>
            <a:r>
              <a:rPr lang="es-ES" b="1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switch</a:t>
            </a:r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ES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endParaRPr lang="es-ES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endParaRPr lang="es-ES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endParaRPr lang="es-ES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90174" y="2409473"/>
            <a:ext cx="2477919" cy="233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2671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1073150" y="277698"/>
            <a:ext cx="59626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TIPOS DE DATOS</a:t>
            </a: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301748" y="996983"/>
            <a:ext cx="8254999" cy="4266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b="1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CICLOS </a:t>
            </a:r>
            <a:r>
              <a:rPr lang="es-ES" b="1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/ BUCLES</a:t>
            </a:r>
          </a:p>
          <a:p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¿Qué es un ciclo? </a:t>
            </a:r>
            <a:r>
              <a:rPr lang="es-ES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While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, </a:t>
            </a:r>
            <a:r>
              <a:rPr lang="es-ES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For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y Do </a:t>
            </a:r>
            <a:r>
              <a:rPr lang="es-ES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While</a:t>
            </a:r>
            <a:endParaRPr lang="es-ES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endParaRPr lang="es-ES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¿Qué es un ciclo?</a:t>
            </a:r>
          </a:p>
          <a:p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Es una estructura de control que ejecuta un bloque de instrucciones de manera repetida.</a:t>
            </a:r>
          </a:p>
          <a:p>
            <a:endParaRPr lang="es-ES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¿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Cuándo utilizar un ciclo </a:t>
            </a:r>
            <a:r>
              <a:rPr lang="es-ES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for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, </a:t>
            </a:r>
            <a:r>
              <a:rPr lang="es-ES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while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o do </a:t>
            </a:r>
            <a:r>
              <a:rPr lang="es-ES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while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?</a:t>
            </a:r>
          </a:p>
          <a:p>
            <a:endParaRPr lang="es-ES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dirty="0" err="1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For</a:t>
            </a:r>
            <a:r>
              <a:rPr lang="es-ES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: 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cuando sabes (o puedes saber) las veces repetirás el ciclo. Ejemplos: “5 veces”, “la cantidad de elementos que tiene un arreglo”.</a:t>
            </a:r>
          </a:p>
          <a:p>
            <a:endParaRPr lang="es-ES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dirty="0" err="1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While</a:t>
            </a:r>
            <a:r>
              <a:rPr lang="es-ES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: 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Cuando no sabes las veces que se repetirá un ciclo. Ejemplos: “reintentar conectarme a una base de datos si falló al hacerlo”</a:t>
            </a:r>
          </a:p>
          <a:p>
            <a:endParaRPr lang="es-ES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Do </a:t>
            </a:r>
            <a:r>
              <a:rPr lang="es-ES" dirty="0" err="1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While</a:t>
            </a:r>
            <a:r>
              <a:rPr lang="es-ES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: 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Cuando no sabes las veces que se repetirá un ciclo y necesitas que se realice por lo menos una vez. Ejemplos: “Conectarme a la base de datos, si falló, repetir hasta que me pueda conectar”</a:t>
            </a:r>
          </a:p>
          <a:p>
            <a:endParaRPr lang="es-ES" sz="11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874969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 txBox="1"/>
          <p:nvPr/>
        </p:nvSpPr>
        <p:spPr>
          <a:xfrm>
            <a:off x="291700" y="174300"/>
            <a:ext cx="3636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INFO </a:t>
            </a:r>
            <a:r>
              <a:rPr lang="es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GENERAL 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42" name="Google Shape;142;p29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9"/>
          <p:cNvSpPr txBox="1"/>
          <p:nvPr/>
        </p:nvSpPr>
        <p:spPr>
          <a:xfrm>
            <a:off x="814401" y="1806321"/>
            <a:ext cx="7410300" cy="1604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Si queremos aprender a programar en cualquier lenguaje de programación, el primer paso es aprender la lógica de programación.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Cuando programamos dictamos acciones al computador para que este las realice</a:t>
            </a:r>
            <a:r>
              <a:rPr lang="es-ES" sz="18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  <a:endParaRPr lang="es-ES" sz="1800" b="1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9509" y="130381"/>
            <a:ext cx="690809" cy="652783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1073150" y="277698"/>
            <a:ext cx="59626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Ejemplo bucle FOR</a:t>
            </a: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301748" y="996983"/>
            <a:ext cx="8254999" cy="4082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Nos permiten procesar datos uno por uno especialmente en </a:t>
            </a:r>
            <a:r>
              <a:rPr lang="es-ES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Arrays</a:t>
            </a:r>
            <a:r>
              <a:rPr lang="es-ES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.</a:t>
            </a:r>
          </a:p>
          <a:p>
            <a:endParaRPr lang="es-ES" b="1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Por 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ejemplo: Si tenemos un 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array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con lenguajes de programación y quiero imprimirlos en pantalla utilizamos el siguiente Bucle.</a:t>
            </a:r>
          </a:p>
          <a:p>
            <a:endParaRPr lang="es-ES" sz="1100" b="1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b="1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let</a:t>
            </a:r>
            <a:r>
              <a:rPr lang="es-ES" sz="11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lista = ["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javascript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","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python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","Java"];</a:t>
            </a:r>
          </a:p>
          <a:p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for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(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let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lenguaje of lista){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console.log(lenguaje);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}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//"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javascript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"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//"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python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"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//"Java"</a:t>
            </a:r>
          </a:p>
          <a:p>
            <a:endParaRPr lang="es-ES" sz="1100" b="1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Otro 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ejemplo: si tengo una lista de números y queremos sumarle 5 puedo hacerlo con un Bucle.</a:t>
            </a:r>
          </a:p>
          <a:p>
            <a:endParaRPr lang="es-ES" sz="1100" b="1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b="1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let</a:t>
            </a:r>
            <a:r>
              <a:rPr lang="es-ES" sz="11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lista = [10, 20, 30];</a:t>
            </a:r>
          </a:p>
          <a:p>
            <a:r>
              <a:rPr lang="es-ES" sz="1100" b="1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for</a:t>
            </a:r>
            <a:r>
              <a:rPr lang="es-ES" sz="11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(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let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numero of lista) {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console.log(numero+5);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}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// 15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// 25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// </a:t>
            </a:r>
            <a:r>
              <a:rPr lang="es-ES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35</a:t>
            </a:r>
            <a:endParaRPr lang="es-ES" sz="11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7737329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8"/>
          <p:cNvPicPr preferRelativeResize="0"/>
          <p:nvPr/>
        </p:nvPicPr>
        <p:blipFill rotWithShape="1">
          <a:blip r:embed="rId4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5866600" y="342899"/>
            <a:ext cx="3277400" cy="480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8"/>
          <p:cNvPicPr preferRelativeResize="0"/>
          <p:nvPr/>
        </p:nvPicPr>
        <p:blipFill rotWithShape="1">
          <a:blip r:embed="rId6">
            <a:alphaModFix amt="30000"/>
          </a:blip>
          <a:srcRect/>
          <a:stretch/>
        </p:blipFill>
        <p:spPr>
          <a:xfrm>
            <a:off x="6220488" y="2331800"/>
            <a:ext cx="2913768" cy="279817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8"/>
          <p:cNvSpPr txBox="1"/>
          <p:nvPr/>
        </p:nvSpPr>
        <p:spPr>
          <a:xfrm>
            <a:off x="251366" y="4393050"/>
            <a:ext cx="23256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rPr>
              <a:t>/arbustait</a:t>
            </a:r>
            <a:endParaRPr sz="12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44" name="Google Shape;244;p38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163202" y="4759200"/>
            <a:ext cx="16322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8">
            <a:hlinkClick r:id="rId9"/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658342" y="4759490"/>
            <a:ext cx="24195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8">
            <a:hlinkClick r:id="rId11"/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14072" y="4759490"/>
            <a:ext cx="115215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8">
            <a:hlinkClick r:id="rId13"/>
          </p:cNvPr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35775" y="4759490"/>
            <a:ext cx="155540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8">
            <a:hlinkClick r:id="rId15"/>
          </p:cNvPr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943416" y="4759490"/>
            <a:ext cx="176663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8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3589879" y="1620216"/>
            <a:ext cx="1703025" cy="141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 txBox="1"/>
          <p:nvPr/>
        </p:nvSpPr>
        <p:spPr>
          <a:xfrm>
            <a:off x="6263300" y="3808613"/>
            <a:ext cx="2287500" cy="8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Gracias </a:t>
            </a:r>
            <a:endParaRPr sz="23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por participar</a:t>
            </a: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1000" b="0" i="0" u="none" strike="noStrike" cap="non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27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8"/>
          <p:cNvSpPr txBox="1"/>
          <p:nvPr/>
        </p:nvSpPr>
        <p:spPr>
          <a:xfrm>
            <a:off x="6263310" y="4413597"/>
            <a:ext cx="22875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2" name="Google Shape;252;p38"/>
          <p:cNvSpPr txBox="1"/>
          <p:nvPr/>
        </p:nvSpPr>
        <p:spPr>
          <a:xfrm>
            <a:off x="6263310" y="4671397"/>
            <a:ext cx="2287500" cy="2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3" name="Google Shape;253;p38"/>
          <p:cNvSpPr txBox="1"/>
          <p:nvPr/>
        </p:nvSpPr>
        <p:spPr>
          <a:xfrm>
            <a:off x="6333350" y="4613475"/>
            <a:ext cx="2147400" cy="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s" sz="1050" b="1" u="sng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  <a:hlinkClick r:id="rId18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WWW.ARBUSTA.NET</a:t>
            </a:r>
            <a:endParaRPr sz="14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" name="Google Shape;148;p30"/>
          <p:cNvCxnSpPr/>
          <p:nvPr/>
        </p:nvCxnSpPr>
        <p:spPr>
          <a:xfrm rot="10800000" flipH="1">
            <a:off x="811400" y="2476500"/>
            <a:ext cx="7500000" cy="14100"/>
          </a:xfrm>
          <a:prstGeom prst="straightConnector1">
            <a:avLst/>
          </a:prstGeom>
          <a:noFill/>
          <a:ln w="9525" cap="flat" cmpd="sng">
            <a:solidFill>
              <a:srgbClr val="C0409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49" name="Google Shape;149;p30"/>
          <p:cNvSpPr txBox="1"/>
          <p:nvPr/>
        </p:nvSpPr>
        <p:spPr>
          <a:xfrm>
            <a:off x="1188027" y="443004"/>
            <a:ext cx="61722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b="1" dirty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LÍNEA DE TIEMPO </a:t>
            </a:r>
            <a:r>
              <a:rPr lang="es" sz="2800" b="1" dirty="0" smtClean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s" sz="2800" b="1" dirty="0" smtClean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060457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>
                <a:solidFill>
                  <a:srgbClr val="060457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endParaRPr sz="2800" dirty="0">
              <a:solidFill>
                <a:srgbClr val="060457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sp>
        <p:nvSpPr>
          <p:cNvPr id="151" name="Google Shape;151;p30"/>
          <p:cNvSpPr txBox="1"/>
          <p:nvPr/>
        </p:nvSpPr>
        <p:spPr>
          <a:xfrm>
            <a:off x="1549640" y="1572027"/>
            <a:ext cx="956700" cy="3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95"/>
              <a:buNone/>
            </a:pPr>
            <a:endParaRPr sz="750">
              <a:solidFill>
                <a:srgbClr val="C0409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618" y="3776732"/>
            <a:ext cx="743816" cy="743816"/>
          </a:xfrm>
          <a:prstGeom prst="rect">
            <a:avLst/>
          </a:prstGeom>
        </p:spPr>
      </p:pic>
      <p:sp>
        <p:nvSpPr>
          <p:cNvPr id="8" name="Google Shape;149;p30"/>
          <p:cNvSpPr txBox="1"/>
          <p:nvPr/>
        </p:nvSpPr>
        <p:spPr>
          <a:xfrm>
            <a:off x="1265526" y="3776732"/>
            <a:ext cx="6431972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 smtClean="0">
                <a:solidFill>
                  <a:srgbClr val="060457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endParaRPr sz="2800" dirty="0">
              <a:solidFill>
                <a:srgbClr val="060457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842" y="1307956"/>
            <a:ext cx="8942158" cy="204246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1"/>
          <p:cNvGrpSpPr/>
          <p:nvPr/>
        </p:nvGrpSpPr>
        <p:grpSpPr>
          <a:xfrm>
            <a:off x="-53575" y="0"/>
            <a:ext cx="9144000" cy="5143500"/>
            <a:chOff x="0" y="0"/>
            <a:chExt cx="9144000" cy="5143500"/>
          </a:xfrm>
        </p:grpSpPr>
        <p:pic>
          <p:nvPicPr>
            <p:cNvPr id="157" name="Google Shape;157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31"/>
            <p:cNvPicPr preferRelativeResize="0"/>
            <p:nvPr/>
          </p:nvPicPr>
          <p:blipFill rotWithShape="1">
            <a:blip r:embed="rId4">
              <a:alphaModFix amt="27000"/>
            </a:blip>
            <a:srcRect l="26649" t="17352" r="28681" b="30269"/>
            <a:stretch/>
          </p:blipFill>
          <p:spPr>
            <a:xfrm>
              <a:off x="0" y="0"/>
              <a:ext cx="447694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9" name="Google Shape;159;p31"/>
          <p:cNvGrpSpPr/>
          <p:nvPr/>
        </p:nvGrpSpPr>
        <p:grpSpPr>
          <a:xfrm>
            <a:off x="-147725" y="0"/>
            <a:ext cx="9315635" cy="5143500"/>
            <a:chOff x="-23775" y="0"/>
            <a:chExt cx="9191550" cy="5143500"/>
          </a:xfrm>
        </p:grpSpPr>
        <p:pic>
          <p:nvPicPr>
            <p:cNvPr id="160" name="Google Shape;160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-23775" y="0"/>
              <a:ext cx="919155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31"/>
            <p:cNvPicPr preferRelativeResize="0"/>
            <p:nvPr/>
          </p:nvPicPr>
          <p:blipFill rotWithShape="1">
            <a:blip r:embed="rId6">
              <a:alphaModFix amt="24000"/>
            </a:blip>
            <a:srcRect l="10007" b="15232"/>
            <a:stretch/>
          </p:blipFill>
          <p:spPr>
            <a:xfrm>
              <a:off x="0" y="1805000"/>
              <a:ext cx="5310126" cy="3338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2" name="Google Shape;162;p31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8268375" y="4321225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1"/>
          <p:cNvSpPr txBox="1"/>
          <p:nvPr/>
        </p:nvSpPr>
        <p:spPr>
          <a:xfrm>
            <a:off x="272625" y="178400"/>
            <a:ext cx="80943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ES" sz="28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CONSEJOS</a:t>
            </a:r>
            <a:r>
              <a:rPr lang="es" sz="27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7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" name="Google Shape;119;p26"/>
          <p:cNvSpPr txBox="1"/>
          <p:nvPr/>
        </p:nvSpPr>
        <p:spPr>
          <a:xfrm>
            <a:off x="272625" y="1011173"/>
            <a:ext cx="8268375" cy="3508623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FOCO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: Internet tiene muchísima información, buscar sitios confiables y documentación oficial elegir un lenguaje (no elegir muchos al mismo tiempo) ir paso por paso. Podemos elegir un proyecto y aprender desarrollándolo</a:t>
            </a:r>
          </a:p>
          <a:p>
            <a:pPr lvl="0" algn="ctr"/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ACTITUD: Tenemos que tener la idea ¡PODEMOS! dejar de verlo Imposible, cuando aprendamos las reglas y practiquemos nos daremos cuenta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1" y="265175"/>
            <a:ext cx="662247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ES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¿para qué sirve la programación?</a:t>
            </a: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166256" y="1058174"/>
            <a:ext cx="8492835" cy="3666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16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La programación es utilizada con 2 usos principales, el </a:t>
            </a:r>
            <a:r>
              <a:rPr lang="es-ES" sz="16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primero es poder manipular </a:t>
            </a:r>
            <a:r>
              <a:rPr lang="es-ES" sz="1600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datos</a:t>
            </a:r>
          </a:p>
          <a:p>
            <a:endParaRPr lang="es-ES" sz="1600" dirty="0">
              <a:solidFill>
                <a:srgbClr val="FF0000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6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Ejemplo: </a:t>
            </a:r>
            <a:r>
              <a:rPr lang="es-ES" sz="16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si tengo una lista de usuarios de una aplicación, con un lenguaje de programación puedo tomar cada elemento de esa lista, es de decir cada Usuario y mostrarlo en una página, esta es una manera de procesar datos.</a:t>
            </a:r>
          </a:p>
          <a:p>
            <a:r>
              <a:rPr lang="es-ES" sz="16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Otra cosa que podemos hacer es tomar datos de números y sumarlos, o hacer operaciones</a:t>
            </a:r>
            <a:r>
              <a:rPr lang="es-ES" sz="16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ES" sz="16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6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El segundo uso, es poder darle instrucciones al hardware</a:t>
            </a:r>
            <a:r>
              <a:rPr lang="es-ES" sz="1600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ES" sz="1600" dirty="0">
              <a:solidFill>
                <a:srgbClr val="FF0000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6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Ejemplo: </a:t>
            </a:r>
            <a:r>
              <a:rPr lang="es-ES" sz="16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podemos programar el hardware de nuestro pc para que se prenda la cámara de la computadora, controlar el teclado. Etc.</a:t>
            </a:r>
            <a:endParaRPr sz="16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D348A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3"/>
          <p:cNvPicPr preferRelativeResize="0"/>
          <p:nvPr/>
        </p:nvPicPr>
        <p:blipFill rotWithShape="1">
          <a:blip r:embed="rId3">
            <a:alphaModFix amt="63000"/>
          </a:blip>
          <a:srcRect l="21507"/>
          <a:stretch/>
        </p:blipFill>
        <p:spPr>
          <a:xfrm rot="5400000">
            <a:off x="1970678" y="-1850975"/>
            <a:ext cx="5144026" cy="926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3"/>
          <p:cNvSpPr txBox="1"/>
          <p:nvPr/>
        </p:nvSpPr>
        <p:spPr>
          <a:xfrm>
            <a:off x="314500" y="289875"/>
            <a:ext cx="5133000" cy="5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sz="20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¿Qué es un algoritmo?</a:t>
            </a:r>
            <a:r>
              <a:rPr lang="es" sz="2800" b="1" dirty="0" smtClean="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7" name="Google Shape;177;p33"/>
          <p:cNvSpPr txBox="1"/>
          <p:nvPr/>
        </p:nvSpPr>
        <p:spPr>
          <a:xfrm>
            <a:off x="416168" y="907763"/>
            <a:ext cx="8253045" cy="3417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Pasos para encontrar una solución a problemas simples o complejos</a:t>
            </a:r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ES" sz="1200" b="1" dirty="0">
              <a:solidFill>
                <a:schemeClr val="tx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b="1" dirty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Características de un algoritmo</a:t>
            </a:r>
            <a:r>
              <a:rPr lang="es-ES" sz="1200" b="1" dirty="0" smtClean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:</a:t>
            </a:r>
          </a:p>
          <a:p>
            <a:endParaRPr lang="es-ES" sz="12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Preciso: paso a paso en un orden lógico.</a:t>
            </a:r>
          </a:p>
          <a:p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Definido: todas las veces que pasemos por él da el mismo resultado.</a:t>
            </a:r>
          </a:p>
          <a:p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Finito: tenemos un proceso de inicio y de cierre.</a:t>
            </a:r>
          </a:p>
          <a:p>
            <a:endParaRPr lang="es-ES" sz="12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Los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algoritmos los podemos representar de manera:</a:t>
            </a:r>
          </a:p>
          <a:p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Gráfica: a través de diagramas de flujo.</a:t>
            </a:r>
          </a:p>
          <a:p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No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gráfica: se usa un lenguaje de programación, o de manera textual.</a:t>
            </a:r>
          </a:p>
          <a:p>
            <a:endParaRPr lang="es-ES" sz="1200" b="1" dirty="0" smtClean="0">
              <a:solidFill>
                <a:schemeClr val="tx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b="1" dirty="0" smtClean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Metodología </a:t>
            </a:r>
            <a:r>
              <a:rPr lang="es-ES" sz="1200" b="1" dirty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para crear un algoritmo:</a:t>
            </a:r>
          </a:p>
          <a:p>
            <a:endParaRPr lang="es-ES" sz="12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Definir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el problema: El para qué.</a:t>
            </a:r>
          </a:p>
          <a:p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Analizar el problema: Analizar cada uno de los detalles que lo componen, que metodología se aplicara</a:t>
            </a:r>
          </a:p>
          <a:p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Diseñar el algoritmo: Iniciamos a escribirlo, a marcar todos aquellos pasos necesarios.</a:t>
            </a:r>
          </a:p>
          <a:p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Prueba de escritorio: Tenemos entradas de prueba, para las cuales tenemos salidas esperadas</a:t>
            </a:r>
            <a:endParaRPr sz="12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0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278558" y="326908"/>
            <a:ext cx="69222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AR" sz="20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  <a:r>
              <a:rPr lang="es-ES" sz="20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sz="20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ESQUEMA</a:t>
            </a:r>
            <a:r>
              <a:rPr lang="es" sz="28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77;p33"/>
          <p:cNvSpPr txBox="1"/>
          <p:nvPr/>
        </p:nvSpPr>
        <p:spPr>
          <a:xfrm>
            <a:off x="445694" y="1001934"/>
            <a:ext cx="8253045" cy="3442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s-ES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Para 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desarrollar tu lógica primero tenemos que conocer el esquema de la programación</a:t>
            </a:r>
            <a:r>
              <a:rPr lang="es-ES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pPr algn="ctr"/>
            <a:endParaRPr lang="es-ES" dirty="0">
              <a:solidFill>
                <a:srgbClr val="FF0000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r>
              <a:rPr lang="es-ES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OPERACIONES: 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Son sencillamente operaciones matemáticas, (no te asustes) mayormente utilizaremos las operaciones básicas</a:t>
            </a:r>
            <a:r>
              <a:rPr lang="es-ES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pPr algn="ctr"/>
            <a:endParaRPr lang="es-ES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Ejemplo: En la programación si escribimos 2+2 el computador realizará el cálculo y nos dará la respuesta que será 4</a:t>
            </a:r>
          </a:p>
          <a:p>
            <a:pPr algn="ctr"/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2+2</a:t>
            </a:r>
          </a:p>
          <a:p>
            <a:pPr algn="ctr"/>
            <a:endParaRPr lang="es-ES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r>
              <a:rPr lang="es-ES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pero 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si queremos manipular este resultado o la operación misma para poder reutilizarla posteriormente ¿Qué debemos hacer?</a:t>
            </a:r>
          </a:p>
          <a:p>
            <a:pPr algn="ctr"/>
            <a:r>
              <a:rPr lang="es-ES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Asignarle un nombre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, una variable para que pueda ser identificada y utilizada constantemente</a:t>
            </a:r>
          </a:p>
          <a:p>
            <a:pPr algn="ctr"/>
            <a:endParaRPr lang="es-ES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r>
              <a:rPr lang="es-ES" dirty="0" err="1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let</a:t>
            </a:r>
            <a:r>
              <a:rPr lang="es-ES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sumar = 2+2;</a:t>
            </a:r>
            <a:endParaRPr lang="es-ES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0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329025" y="163437"/>
            <a:ext cx="69222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AR" sz="20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  <a:r>
              <a:rPr lang="es-ES" sz="20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sz="20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VARIABLES</a:t>
            </a:r>
            <a:r>
              <a:rPr lang="es" sz="28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77;p33"/>
          <p:cNvSpPr txBox="1"/>
          <p:nvPr/>
        </p:nvSpPr>
        <p:spPr>
          <a:xfrm>
            <a:off x="416169" y="865794"/>
            <a:ext cx="8253045" cy="402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Como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su nombre lo explica, son un objeto cuyo contenido Varia.</a:t>
            </a:r>
          </a:p>
          <a:p>
            <a:endParaRPr lang="es-ES" sz="16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600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Ejemplo</a:t>
            </a:r>
            <a:r>
              <a:rPr lang="es-ES" sz="16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:</a:t>
            </a: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Jarra = Variable</a:t>
            </a: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Jugo = Contenido</a:t>
            </a:r>
          </a:p>
          <a:p>
            <a:r>
              <a:rPr lang="es-ES" sz="16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let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jarra = "Jugo de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Naranja“</a:t>
            </a:r>
          </a:p>
          <a:p>
            <a:endParaRPr lang="es-ES"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endParaRPr lang="es-ES" sz="16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Por ejemplo, si pido el contenido de la variable jarra, el resultado será “Jugo de Naranja”</a:t>
            </a:r>
          </a:p>
          <a:p>
            <a:endParaRPr lang="es-ES" sz="16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¿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Qué valor nos devuelve si declaramos esto?</a:t>
            </a: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Sumar = Variable</a:t>
            </a: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2+2= Contenido</a:t>
            </a:r>
          </a:p>
          <a:p>
            <a:r>
              <a:rPr lang="es-ES" sz="16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let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sumar = 2+2;</a:t>
            </a:r>
            <a:endParaRPr lang="es-ES"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41535" y="1320527"/>
            <a:ext cx="1217357" cy="1241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625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0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1948101" y="110397"/>
            <a:ext cx="6721113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s-ES" sz="20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Identifica las variables según los requerimientos de negocio</a:t>
            </a:r>
            <a:r>
              <a:rPr lang="es" sz="28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77;p33"/>
          <p:cNvSpPr txBox="1"/>
          <p:nvPr/>
        </p:nvSpPr>
        <p:spPr>
          <a:xfrm>
            <a:off x="416169" y="954134"/>
            <a:ext cx="8253045" cy="3345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sz="11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 momento de identificar qué variables necesitarás para resolver las siguientes situaciones.</a:t>
            </a:r>
          </a:p>
          <a:p>
            <a:endParaRPr lang="es-ES" sz="11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100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Cajero </a:t>
            </a:r>
            <a:r>
              <a:rPr lang="es-ES" sz="11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electrónico</a:t>
            </a:r>
          </a:p>
          <a:p>
            <a:r>
              <a:rPr lang="es-ES" sz="11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Qué variables necesito para llevar a cabo el funcionamiento de un cajero automático en el cual solo realizaré la acción de sacar dinero en efectivo.</a:t>
            </a:r>
          </a:p>
          <a:p>
            <a:endParaRPr lang="es-ES" sz="11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100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Usar </a:t>
            </a:r>
            <a:r>
              <a:rPr lang="es-ES" sz="11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un chat</a:t>
            </a:r>
          </a:p>
          <a:p>
            <a:r>
              <a:rPr lang="es-ES" sz="11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Qué variables debo tener en cuenta para hablar con un amigo a través de una aplicación de mensajería instantánea, teniendo en cuenta que solo le puedo enviar mensajes si está conectado a la aplicación.</a:t>
            </a:r>
          </a:p>
          <a:p>
            <a:endParaRPr lang="es-ES" sz="11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100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Pagar </a:t>
            </a:r>
            <a:r>
              <a:rPr lang="es-ES" sz="11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con tarjeta de crédito</a:t>
            </a:r>
          </a:p>
          <a:p>
            <a:r>
              <a:rPr lang="es-ES" sz="11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Estás en la caja de un supermercado y necesitas realizar el pago de tus productos usando una tarjeta de crédito porque es el único medio de pago que reciben. ¿Qué variables necesitas</a:t>
            </a:r>
            <a:r>
              <a:rPr lang="es-ES" sz="11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?</a:t>
            </a:r>
          </a:p>
          <a:p>
            <a:endParaRPr lang="es-ES" sz="11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1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Hablar por teléfono</a:t>
            </a:r>
          </a:p>
          <a:p>
            <a:r>
              <a:rPr lang="es-ES" sz="11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 momento de llamar a un amigo por teléfono, debes tener en cuenta varios puntos importantes: ¿Tienes teléfono? ¿Está tu amigo disponible? ¿Qué necesitas para realizar esta llamada?</a:t>
            </a:r>
            <a:endParaRPr lang="es-ES" sz="11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83169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2012</Words>
  <Application>Microsoft Office PowerPoint</Application>
  <PresentationFormat>Presentación en pantalla (16:9)</PresentationFormat>
  <Paragraphs>278</Paragraphs>
  <Slides>21</Slides>
  <Notes>21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21</vt:i4>
      </vt:variant>
    </vt:vector>
  </HeadingPairs>
  <TitlesOfParts>
    <vt:vector size="29" baseType="lpstr">
      <vt:lpstr>Arial</vt:lpstr>
      <vt:lpstr>Rubik Medium</vt:lpstr>
      <vt:lpstr>Roboto Mono</vt:lpstr>
      <vt:lpstr>Rubik SemiBold</vt:lpstr>
      <vt:lpstr>Rubik</vt:lpstr>
      <vt:lpstr>Rubik Light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Arbusta</dc:creator>
  <cp:lastModifiedBy>Arbusta</cp:lastModifiedBy>
  <cp:revision>12</cp:revision>
  <dcterms:modified xsi:type="dcterms:W3CDTF">2022-10-04T14:03:21Z</dcterms:modified>
</cp:coreProperties>
</file>